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35" autoAdjust="0"/>
    <p:restoredTop sz="94660"/>
  </p:normalViewPr>
  <p:slideViewPr>
    <p:cSldViewPr>
      <p:cViewPr>
        <p:scale>
          <a:sx n="50" d="100"/>
          <a:sy n="50" d="100"/>
        </p:scale>
        <p:origin x="-1992" y="-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3F686-B598-4096-9B0E-DDFF9FD55BB9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362152-3AE1-4F13-83A3-4DAE28EC8A3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62152-3AE1-4F13-83A3-4DAE28EC8A39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765A-D598-4018-88FC-07DC34337CE1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362-9616-46C0-8E61-6B02FAEB2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765A-D598-4018-88FC-07DC34337CE1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362-9616-46C0-8E61-6B02FAEB2FC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2050" name="Picture 2" descr="C:\Documents and Settings\Ольга\Рабочий стол\rast1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0"/>
            <a:ext cx="2466975" cy="7620000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14400" y="2332037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0010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765A-D598-4018-88FC-07DC34337CE1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362-9616-46C0-8E61-6B02FAEB2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7148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765A-D598-4018-88FC-07DC34337CE1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362-9616-46C0-8E61-6B02FAEB2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1071546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765A-D598-4018-88FC-07DC34337CE1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362-9616-46C0-8E61-6B02FAEB2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765A-D598-4018-88FC-07DC34337CE1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362-9616-46C0-8E61-6B02FAEB2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765A-D598-4018-88FC-07DC34337CE1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362-9616-46C0-8E61-6B02FAEB2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BF765A-D598-4018-88FC-07DC34337CE1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3F362-9616-46C0-8E61-6B02FAEB2FC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4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BF765A-D598-4018-88FC-07DC34337CE1}" type="datetimeFigureOut">
              <a:rPr lang="ru-RU" smtClean="0"/>
              <a:pPr/>
              <a:t>15.12.2013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3F362-9616-46C0-8E61-6B02FAEB2FC2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8" name="Picture 4" descr="C:\Documents and Settings\Ольга\Рабочий стол\rast33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0"/>
            <a:ext cx="9144000" cy="2960370"/>
          </a:xfrm>
          <a:prstGeom prst="rect">
            <a:avLst/>
          </a:prstGeom>
          <a:noFill/>
        </p:spPr>
      </p:pic>
      <p:pic>
        <p:nvPicPr>
          <p:cNvPr id="30" name="Picture 4" descr="C:\Documents and Settings\Ольга\Рабочий стол\rast33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2928934"/>
            <a:ext cx="9144000" cy="2960370"/>
          </a:xfrm>
          <a:prstGeom prst="rect">
            <a:avLst/>
          </a:prstGeom>
          <a:noFill/>
        </p:spPr>
      </p:pic>
      <p:pic>
        <p:nvPicPr>
          <p:cNvPr id="31" name="Picture 4" descr="C:\Documents and Settings\Ольга\Рабочий стол\rast33.jpg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5857892"/>
            <a:ext cx="9144000" cy="2960370"/>
          </a:xfrm>
          <a:prstGeom prst="rect">
            <a:avLst/>
          </a:prstGeom>
          <a:noFill/>
        </p:spPr>
      </p:pic>
      <p:pic>
        <p:nvPicPr>
          <p:cNvPr id="1029" name="Picture 5" descr="C:\Documents and Settings\Ольга\Рабочий стол\rast10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928662" y="0"/>
            <a:ext cx="2466975" cy="7620000"/>
          </a:xfrm>
          <a:prstGeom prst="rect">
            <a:avLst/>
          </a:prstGeom>
          <a:noFill/>
        </p:spPr>
      </p:pic>
      <p:pic>
        <p:nvPicPr>
          <p:cNvPr id="1030" name="Picture 6" descr="C:\Documents and Settings\Ольга\Рабочий стол\rast10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357554" y="0"/>
            <a:ext cx="2466975" cy="7620000"/>
          </a:xfrm>
          <a:prstGeom prst="rect">
            <a:avLst/>
          </a:prstGeom>
          <a:noFill/>
        </p:spPr>
      </p:pic>
      <p:pic>
        <p:nvPicPr>
          <p:cNvPr id="1031" name="Picture 7" descr="C:\Documents and Settings\Ольга\Рабочий стол\rast10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5786446" y="0"/>
            <a:ext cx="2466975" cy="7620000"/>
          </a:xfrm>
          <a:prstGeom prst="rect">
            <a:avLst/>
          </a:prstGeom>
          <a:noFill/>
        </p:spPr>
      </p:pic>
      <p:pic>
        <p:nvPicPr>
          <p:cNvPr id="1032" name="Picture 8" descr="C:\Documents and Settings\Ольга\Рабочий стол\rast100.jpg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215338" y="0"/>
            <a:ext cx="2466975" cy="7620000"/>
          </a:xfrm>
          <a:prstGeom prst="rect">
            <a:avLst/>
          </a:prstGeom>
          <a:noFill/>
        </p:spPr>
      </p:pic>
      <p:pic>
        <p:nvPicPr>
          <p:cNvPr id="1033" name="Picture 9" descr="C:\Documents and Settings\Ольга\Рабочий стол\ugol28.gif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-500098" y="-571528"/>
            <a:ext cx="3429024" cy="3214710"/>
          </a:xfrm>
          <a:prstGeom prst="rect">
            <a:avLst/>
          </a:prstGeom>
          <a:noFill/>
        </p:spPr>
      </p:pic>
      <p:pic>
        <p:nvPicPr>
          <p:cNvPr id="1034" name="Picture 10" descr="C:\Documents and Settings\Ольга\Рабочий стол\ugol28.gif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572379" y="5286379"/>
            <a:ext cx="1571621" cy="157162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02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324544" y="692696"/>
            <a:ext cx="10548664" cy="4104456"/>
          </a:xfrm>
        </p:spPr>
        <p:txBody>
          <a:bodyPr>
            <a:normAutofit/>
          </a:bodyPr>
          <a:lstStyle/>
          <a:p>
            <a:r>
              <a:rPr lang="ru-RU" sz="7200" b="1" dirty="0" smtClean="0">
                <a:latin typeface="Monotype Corsiva" pitchFamily="66" charset="0"/>
                <a:ea typeface="MS Mincho" pitchFamily="49" charset="-128"/>
              </a:rPr>
              <a:t>Вся</a:t>
            </a:r>
            <a:r>
              <a:rPr lang="ru-RU" sz="7200" b="1" i="1" dirty="0" smtClean="0">
                <a:latin typeface="Monotype Corsiva" pitchFamily="66" charset="0"/>
                <a:ea typeface="MS Mincho" pitchFamily="49" charset="-128"/>
              </a:rPr>
              <a:t> жизнь - театр, </a:t>
            </a:r>
            <a:br>
              <a:rPr lang="ru-RU" sz="7200" b="1" i="1" dirty="0" smtClean="0">
                <a:latin typeface="Monotype Corsiva" pitchFamily="66" charset="0"/>
                <a:ea typeface="MS Mincho" pitchFamily="49" charset="-128"/>
              </a:rPr>
            </a:br>
            <a:r>
              <a:rPr lang="ru-RU" sz="7200" b="1" i="1" dirty="0" smtClean="0">
                <a:latin typeface="Monotype Corsiva" pitchFamily="66" charset="0"/>
                <a:ea typeface="MS Mincho" pitchFamily="49" charset="-128"/>
              </a:rPr>
              <a:t>а люди в </a:t>
            </a:r>
            <a:r>
              <a:rPr lang="ru-RU" sz="7200" b="1" dirty="0" smtClean="0">
                <a:latin typeface="Monotype Corsiva" pitchFamily="66" charset="0"/>
                <a:ea typeface="MS Mincho" pitchFamily="49" charset="-128"/>
              </a:rPr>
              <a:t>нем</a:t>
            </a:r>
            <a:r>
              <a:rPr lang="ru-RU" sz="7200" b="1" i="1" dirty="0" smtClean="0">
                <a:latin typeface="Monotype Corsiva" pitchFamily="66" charset="0"/>
                <a:ea typeface="MS Mincho" pitchFamily="49" charset="-128"/>
              </a:rPr>
              <a:t> - актеры</a:t>
            </a:r>
            <a:endParaRPr lang="ru-RU" sz="7200" b="1" i="1" dirty="0">
              <a:latin typeface="Monotype Corsiva" pitchFamily="66" charset="0"/>
              <a:ea typeface="MS Mincho" pitchFamily="49" charset="-12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99584" y="4365104"/>
            <a:ext cx="3344416" cy="766936"/>
          </a:xfrm>
        </p:spPr>
        <p:txBody>
          <a:bodyPr>
            <a:normAutofit fontScale="70000" lnSpcReduction="20000"/>
          </a:bodyPr>
          <a:lstStyle/>
          <a:p>
            <a:r>
              <a:rPr lang="ru-RU" sz="4800" b="1" dirty="0" smtClean="0">
                <a:solidFill>
                  <a:schemeClr val="tx1"/>
                </a:solidFill>
                <a:latin typeface="Monotype Corsiva" pitchFamily="66" charset="0"/>
              </a:rPr>
              <a:t>Уильям Шекспир</a:t>
            </a:r>
          </a:p>
          <a:p>
            <a:endParaRPr lang="ru-RU" b="1" dirty="0" smtClean="0"/>
          </a:p>
          <a:p>
            <a:endParaRPr lang="ru-RU" dirty="0"/>
          </a:p>
        </p:txBody>
      </p:sp>
      <p:pic>
        <p:nvPicPr>
          <p:cNvPr id="1026" name="Picture 2" descr="E:\56\загруженно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4049688"/>
            <a:ext cx="2448272" cy="28083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14400" y="2332037"/>
            <a:ext cx="6729434" cy="512941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3600" dirty="0" smtClean="0">
                <a:latin typeface="Monotype Corsiva" pitchFamily="66" charset="0"/>
              </a:rPr>
              <a:t>1)http://sc3kor.org.ru/vyiguzova_s.n._elementyi_teatralnoj_deyatelnosti_na_urokax_anglijskogo_yazyika.html</a:t>
            </a:r>
          </a:p>
          <a:p>
            <a:pPr>
              <a:buNone/>
            </a:pPr>
            <a:r>
              <a:rPr lang="en-US" sz="3600" dirty="0" smtClean="0">
                <a:latin typeface="Monotype Corsiva" pitchFamily="66" charset="0"/>
              </a:rPr>
              <a:t>2)http://festival.1september.ru/articles/607275/</a:t>
            </a:r>
          </a:p>
          <a:p>
            <a:pPr>
              <a:buNone/>
            </a:pPr>
            <a:r>
              <a:rPr lang="en-US" sz="3600" dirty="0" smtClean="0">
                <a:latin typeface="Monotype Corsiva" pitchFamily="66" charset="0"/>
              </a:rPr>
              <a:t>3)http://knowledge.allbest.ru/pedagogics/2c0b65625b2bc78a5d43a88521306c27_1.html</a:t>
            </a:r>
            <a:endParaRPr lang="ru-RU" sz="3600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1000108"/>
            <a:ext cx="6729434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uk-UA" dirty="0" smtClean="0">
                <a:latin typeface="Monotype Corsiva" pitchFamily="66" charset="0"/>
              </a:rPr>
              <a:t>Сайт</a:t>
            </a:r>
            <a:r>
              <a:rPr lang="ru-RU" dirty="0" err="1" smtClean="0">
                <a:latin typeface="Monotype Corsiva" pitchFamily="66" charset="0"/>
              </a:rPr>
              <a:t>ы</a:t>
            </a:r>
            <a:r>
              <a:rPr lang="uk-UA" dirty="0" smtClean="0">
                <a:latin typeface="Monotype Corsiva" pitchFamily="66" charset="0"/>
              </a:rPr>
              <a:t> </a:t>
            </a:r>
            <a:r>
              <a:rPr lang="uk-UA" dirty="0" err="1" smtClean="0">
                <a:latin typeface="Monotype Corsiva" pitchFamily="66" charset="0"/>
              </a:rPr>
              <a:t>дополнительной</a:t>
            </a:r>
            <a:r>
              <a:rPr lang="uk-UA" dirty="0" smtClean="0">
                <a:latin typeface="Monotype Corsiva" pitchFamily="66" charset="0"/>
              </a:rPr>
              <a:t> </a:t>
            </a:r>
            <a:r>
              <a:rPr lang="uk-UA" dirty="0" err="1" smtClean="0">
                <a:latin typeface="Monotype Corsiva" pitchFamily="66" charset="0"/>
              </a:rPr>
              <a:t>информации</a:t>
            </a:r>
            <a:r>
              <a:rPr lang="en-US" dirty="0" smtClean="0">
                <a:latin typeface="Monotype Corsiva" pitchFamily="66" charset="0"/>
              </a:rPr>
              <a:t>: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785794"/>
            <a:ext cx="7929618" cy="55201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tx1"/>
                </a:solidFill>
                <a:latin typeface="Monotype Corsiva" pitchFamily="66" charset="0"/>
                <a:ea typeface="DFMaruGothic-Md" pitchFamily="1" charset="-128"/>
              </a:rPr>
              <a:t>Развитие коммуникативных речевых компетенций с  использованием театральной  деятельности на уроках английского языка и внеклассных мероприятиях</a:t>
            </a:r>
            <a:endParaRPr lang="ru-RU" sz="4000" b="1" dirty="0">
              <a:solidFill>
                <a:schemeClr val="tx1"/>
              </a:solidFill>
              <a:latin typeface="Monotype Corsiva" pitchFamily="66" charset="0"/>
              <a:ea typeface="DFMaruGothic-Md" pitchFamily="1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ru-RU" sz="3600" dirty="0" smtClean="0">
                <a:latin typeface="Monotype Corsiva" pitchFamily="66" charset="0"/>
              </a:rPr>
              <a:t>Раскрыть преимущества использования драматической деятельности на уроках английского языка и открытых мероприятий. </a:t>
            </a:r>
          </a:p>
          <a:p>
            <a:pPr algn="ctr">
              <a:buNone/>
            </a:pPr>
            <a:r>
              <a:rPr lang="ru-RU" sz="3600" dirty="0" smtClean="0">
                <a:latin typeface="Monotype Corsiva" pitchFamily="66" charset="0"/>
              </a:rPr>
              <a:t>Показать необходимость использования уроков с элементами драматизации в условиях ФГОС.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1000108"/>
            <a:ext cx="6657996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r>
              <a:rPr lang="ru-RU" sz="7200" dirty="0" smtClean="0">
                <a:latin typeface="Monotype Corsiva" pitchFamily="66" charset="0"/>
              </a:rPr>
              <a:t>Цели </a:t>
            </a:r>
            <a:r>
              <a:rPr lang="en-US" sz="7200" dirty="0" smtClean="0">
                <a:latin typeface="Monotype Corsiva" pitchFamily="66" charset="0"/>
              </a:rPr>
              <a:t>:</a:t>
            </a:r>
            <a:endParaRPr lang="ru-RU" sz="72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Monotype Corsiva" pitchFamily="66" charset="0"/>
              </a:rPr>
              <a:t>Раскрыть</a:t>
            </a:r>
            <a:r>
              <a:rPr lang="uk-UA" sz="2800" dirty="0" smtClean="0">
                <a:latin typeface="Monotype Corsiva" pitchFamily="66" charset="0"/>
              </a:rPr>
              <a:t> </a:t>
            </a:r>
            <a:r>
              <a:rPr lang="uk-UA" sz="2800" dirty="0" err="1" smtClean="0">
                <a:latin typeface="Monotype Corsiva" pitchFamily="66" charset="0"/>
              </a:rPr>
              <a:t>многообразие</a:t>
            </a:r>
            <a:r>
              <a:rPr lang="uk-UA" sz="2800" dirty="0" smtClean="0">
                <a:latin typeface="Monotype Corsiva" pitchFamily="66" charset="0"/>
              </a:rPr>
              <a:t> форм </a:t>
            </a:r>
            <a:r>
              <a:rPr lang="ru-RU" sz="2800" dirty="0" smtClean="0">
                <a:latin typeface="Monotype Corsiva" pitchFamily="66" charset="0"/>
              </a:rPr>
              <a:t>применения</a:t>
            </a:r>
            <a:r>
              <a:rPr lang="uk-UA" sz="2800" dirty="0" smtClean="0">
                <a:latin typeface="Monotype Corsiva" pitchFamily="66" charset="0"/>
              </a:rPr>
              <a:t>  </a:t>
            </a:r>
            <a:r>
              <a:rPr lang="ru-RU" sz="2800" dirty="0" smtClean="0">
                <a:latin typeface="Monotype Corsiva" pitchFamily="66" charset="0"/>
              </a:rPr>
              <a:t>театральной</a:t>
            </a:r>
            <a:r>
              <a:rPr lang="uk-UA" sz="2800" dirty="0" smtClean="0">
                <a:latin typeface="Monotype Corsiva" pitchFamily="66" charset="0"/>
              </a:rPr>
              <a:t> </a:t>
            </a:r>
            <a:r>
              <a:rPr lang="ru-RU" sz="2800" dirty="0" smtClean="0">
                <a:latin typeface="Monotype Corsiva" pitchFamily="66" charset="0"/>
              </a:rPr>
              <a:t>деятельности</a:t>
            </a:r>
            <a:r>
              <a:rPr lang="uk-UA" sz="2800" dirty="0" smtClean="0">
                <a:latin typeface="Monotype Corsiva" pitchFamily="66" charset="0"/>
              </a:rPr>
              <a:t> на уроках </a:t>
            </a:r>
            <a:r>
              <a:rPr lang="ru-RU" sz="2800" dirty="0" smtClean="0">
                <a:latin typeface="Monotype Corsiva" pitchFamily="66" charset="0"/>
              </a:rPr>
              <a:t>английского</a:t>
            </a:r>
            <a:r>
              <a:rPr lang="uk-UA" sz="2800" dirty="0" smtClean="0">
                <a:latin typeface="Monotype Corsiva" pitchFamily="66" charset="0"/>
              </a:rPr>
              <a:t> </a:t>
            </a:r>
            <a:r>
              <a:rPr lang="ru-RU" sz="2800" dirty="0" smtClean="0">
                <a:latin typeface="Monotype Corsiva" pitchFamily="66" charset="0"/>
              </a:rPr>
              <a:t>языка</a:t>
            </a:r>
            <a:r>
              <a:rPr lang="uk-UA" sz="2800" dirty="0" smtClean="0">
                <a:latin typeface="Monotype Corsiva" pitchFamily="66" charset="0"/>
              </a:rPr>
              <a:t> и </a:t>
            </a:r>
            <a:r>
              <a:rPr lang="ru-RU" sz="2800" dirty="0" err="1" smtClean="0">
                <a:latin typeface="Monotype Corsiva" pitchFamily="66" charset="0"/>
              </a:rPr>
              <a:t>внекласных</a:t>
            </a:r>
            <a:r>
              <a:rPr lang="uk-UA" sz="2800" dirty="0" smtClean="0">
                <a:latin typeface="Monotype Corsiva" pitchFamily="66" charset="0"/>
              </a:rPr>
              <a:t> </a:t>
            </a:r>
            <a:r>
              <a:rPr lang="ru-RU" sz="2800" dirty="0" smtClean="0">
                <a:latin typeface="Monotype Corsiva" pitchFamily="66" charset="0"/>
              </a:rPr>
              <a:t>мероприятиях</a:t>
            </a:r>
            <a:r>
              <a:rPr lang="uk-UA" sz="2800" dirty="0" smtClean="0">
                <a:latin typeface="Monotype Corsiva" pitchFamily="66" charset="0"/>
              </a:rPr>
              <a:t>. </a:t>
            </a:r>
          </a:p>
          <a:p>
            <a:pPr algn="ctr">
              <a:buNone/>
            </a:pPr>
            <a:r>
              <a:rPr lang="ru-RU" sz="2800" dirty="0" smtClean="0">
                <a:latin typeface="Monotype Corsiva" pitchFamily="66" charset="0"/>
              </a:rPr>
              <a:t>Показать</a:t>
            </a:r>
            <a:r>
              <a:rPr lang="uk-UA" sz="2800" dirty="0" smtClean="0">
                <a:latin typeface="Monotype Corsiva" pitchFamily="66" charset="0"/>
              </a:rPr>
              <a:t> </a:t>
            </a:r>
            <a:r>
              <a:rPr lang="uk-UA" sz="2800" dirty="0" err="1" smtClean="0">
                <a:latin typeface="Monotype Corsiva" pitchFamily="66" charset="0"/>
              </a:rPr>
              <a:t>способы</a:t>
            </a:r>
            <a:r>
              <a:rPr lang="uk-UA" sz="2800" dirty="0" smtClean="0">
                <a:latin typeface="Monotype Corsiva" pitchFamily="66" charset="0"/>
              </a:rPr>
              <a:t> </a:t>
            </a:r>
            <a:r>
              <a:rPr lang="uk-UA" sz="2800" dirty="0" err="1" smtClean="0">
                <a:latin typeface="Monotype Corsiva" pitchFamily="66" charset="0"/>
              </a:rPr>
              <a:t>формирования</a:t>
            </a:r>
            <a:r>
              <a:rPr lang="uk-UA" sz="2800" dirty="0" smtClean="0">
                <a:latin typeface="Monotype Corsiva" pitchFamily="66" charset="0"/>
              </a:rPr>
              <a:t> и </a:t>
            </a:r>
            <a:r>
              <a:rPr lang="uk-UA" sz="2800" dirty="0" err="1" smtClean="0">
                <a:latin typeface="Monotype Corsiva" pitchFamily="66" charset="0"/>
              </a:rPr>
              <a:t>развития</a:t>
            </a:r>
            <a:r>
              <a:rPr lang="uk-UA" sz="2800" dirty="0" smtClean="0">
                <a:latin typeface="Monotype Corsiva" pitchFamily="66" charset="0"/>
              </a:rPr>
              <a:t> </a:t>
            </a:r>
            <a:r>
              <a:rPr lang="uk-UA" sz="2800" dirty="0" err="1" smtClean="0">
                <a:latin typeface="Monotype Corsiva" pitchFamily="66" charset="0"/>
              </a:rPr>
              <a:t>коммуникативной</a:t>
            </a:r>
            <a:r>
              <a:rPr lang="uk-UA" sz="2800" dirty="0" smtClean="0">
                <a:latin typeface="Monotype Corsiva" pitchFamily="66" charset="0"/>
              </a:rPr>
              <a:t> </a:t>
            </a:r>
            <a:r>
              <a:rPr lang="uk-UA" sz="2800" dirty="0" err="1" smtClean="0">
                <a:latin typeface="Monotype Corsiva" pitchFamily="66" charset="0"/>
              </a:rPr>
              <a:t>компетенции</a:t>
            </a:r>
            <a:r>
              <a:rPr lang="uk-UA" sz="2800" dirty="0" smtClean="0">
                <a:latin typeface="Monotype Corsiva" pitchFamily="66" charset="0"/>
              </a:rPr>
              <a:t> </a:t>
            </a:r>
            <a:r>
              <a:rPr lang="uk-UA" sz="2800" dirty="0" err="1" smtClean="0">
                <a:latin typeface="Monotype Corsiva" pitchFamily="66" charset="0"/>
              </a:rPr>
              <a:t>учащихся</a:t>
            </a:r>
            <a:r>
              <a:rPr lang="uk-UA" sz="2800" dirty="0" smtClean="0">
                <a:latin typeface="Monotype Corsiva" pitchFamily="66" charset="0"/>
              </a:rPr>
              <a:t> на уроках с </a:t>
            </a:r>
            <a:r>
              <a:rPr lang="uk-UA" sz="2800" dirty="0" err="1" smtClean="0">
                <a:latin typeface="Monotype Corsiva" pitchFamily="66" charset="0"/>
              </a:rPr>
              <a:t>элемкнтами</a:t>
            </a:r>
            <a:r>
              <a:rPr lang="uk-UA" sz="2800" dirty="0" smtClean="0">
                <a:latin typeface="Monotype Corsiva" pitchFamily="66" charset="0"/>
              </a:rPr>
              <a:t> </a:t>
            </a:r>
            <a:r>
              <a:rPr lang="uk-UA" sz="2800" dirty="0" err="1" smtClean="0">
                <a:latin typeface="Monotype Corsiva" pitchFamily="66" charset="0"/>
              </a:rPr>
              <a:t>драмотизации</a:t>
            </a:r>
            <a:r>
              <a:rPr lang="uk-UA" sz="2800" dirty="0" smtClean="0">
                <a:latin typeface="Monotype Corsiva" pitchFamily="66" charset="0"/>
              </a:rPr>
              <a:t>.</a:t>
            </a:r>
          </a:p>
          <a:p>
            <a:pPr algn="ctr">
              <a:buNone/>
            </a:pPr>
            <a:r>
              <a:rPr lang="ru-RU" sz="2800" dirty="0" err="1" smtClean="0">
                <a:latin typeface="Monotype Corsiva" pitchFamily="66" charset="0"/>
              </a:rPr>
              <a:t>Активезировать</a:t>
            </a:r>
            <a:r>
              <a:rPr lang="uk-UA" sz="2800" dirty="0" smtClean="0">
                <a:latin typeface="Monotype Corsiva" pitchFamily="66" charset="0"/>
              </a:rPr>
              <a:t>  </a:t>
            </a:r>
            <a:r>
              <a:rPr lang="ru-RU" sz="2800" dirty="0" smtClean="0">
                <a:latin typeface="Monotype Corsiva" pitchFamily="66" charset="0"/>
              </a:rPr>
              <a:t>самостоятельную</a:t>
            </a:r>
            <a:r>
              <a:rPr lang="uk-UA" sz="2800" dirty="0" smtClean="0">
                <a:latin typeface="Monotype Corsiva" pitchFamily="66" charset="0"/>
              </a:rPr>
              <a:t> </a:t>
            </a:r>
            <a:r>
              <a:rPr lang="ru-RU" sz="2800" dirty="0" smtClean="0">
                <a:latin typeface="Monotype Corsiva" pitchFamily="66" charset="0"/>
              </a:rPr>
              <a:t>деятельность</a:t>
            </a:r>
            <a:r>
              <a:rPr lang="uk-UA" sz="2800" dirty="0" smtClean="0">
                <a:latin typeface="Monotype Corsiva" pitchFamily="66" charset="0"/>
              </a:rPr>
              <a:t> </a:t>
            </a:r>
            <a:r>
              <a:rPr lang="ru-RU" sz="2800" dirty="0" smtClean="0">
                <a:latin typeface="Monotype Corsiva" pitchFamily="66" charset="0"/>
              </a:rPr>
              <a:t>учащихся</a:t>
            </a:r>
            <a:r>
              <a:rPr lang="uk-UA" sz="2800" dirty="0" smtClean="0">
                <a:latin typeface="Monotype Corsiva" pitchFamily="66" charset="0"/>
              </a:rPr>
              <a:t> в </a:t>
            </a:r>
            <a:r>
              <a:rPr lang="ru-RU" sz="2800" dirty="0" smtClean="0">
                <a:latin typeface="Monotype Corsiva" pitchFamily="66" charset="0"/>
              </a:rPr>
              <a:t>процессе</a:t>
            </a:r>
            <a:r>
              <a:rPr lang="uk-UA" sz="2800" dirty="0" smtClean="0">
                <a:latin typeface="Monotype Corsiva" pitchFamily="66" charset="0"/>
              </a:rPr>
              <a:t> </a:t>
            </a:r>
            <a:r>
              <a:rPr lang="ru-RU" sz="2800" dirty="0" smtClean="0">
                <a:latin typeface="Monotype Corsiva" pitchFamily="66" charset="0"/>
              </a:rPr>
              <a:t>обучения</a:t>
            </a:r>
            <a:r>
              <a:rPr lang="en-US" sz="2800" dirty="0" smtClean="0">
                <a:latin typeface="Monotype Corsiva" pitchFamily="66" charset="0"/>
              </a:rPr>
              <a:t>,</a:t>
            </a:r>
            <a:r>
              <a:rPr lang="es-ES" sz="2800" dirty="0" smtClean="0">
                <a:latin typeface="Monotype Corsiva" pitchFamily="66" charset="0"/>
              </a:rPr>
              <a:t> </a:t>
            </a:r>
            <a:r>
              <a:rPr lang="uk-UA" sz="2800" dirty="0" smtClean="0">
                <a:latin typeface="Monotype Corsiva" pitchFamily="66" charset="0"/>
              </a:rPr>
              <a:t>и </a:t>
            </a:r>
            <a:r>
              <a:rPr lang="ru-RU" sz="2800" dirty="0" smtClean="0">
                <a:latin typeface="Monotype Corsiva" pitchFamily="66" charset="0"/>
              </a:rPr>
              <a:t>создать</a:t>
            </a:r>
            <a:r>
              <a:rPr lang="uk-UA" sz="2800" dirty="0" smtClean="0">
                <a:latin typeface="Monotype Corsiva" pitchFamily="66" charset="0"/>
              </a:rPr>
              <a:t> у них </a:t>
            </a:r>
            <a:r>
              <a:rPr lang="ru-RU" sz="2800" dirty="0" err="1" smtClean="0">
                <a:latin typeface="Monotype Corsiva" pitchFamily="66" charset="0"/>
              </a:rPr>
              <a:t>устойчиваю</a:t>
            </a:r>
            <a:r>
              <a:rPr lang="uk-UA" sz="2800" dirty="0" smtClean="0">
                <a:latin typeface="Monotype Corsiva" pitchFamily="66" charset="0"/>
              </a:rPr>
              <a:t> </a:t>
            </a:r>
            <a:r>
              <a:rPr lang="ru-RU" sz="2800" dirty="0" err="1" smtClean="0">
                <a:latin typeface="Monotype Corsiva" pitchFamily="66" charset="0"/>
              </a:rPr>
              <a:t>мативацию</a:t>
            </a:r>
            <a:r>
              <a:rPr lang="uk-UA" sz="2800" dirty="0" smtClean="0">
                <a:latin typeface="Monotype Corsiva" pitchFamily="66" charset="0"/>
              </a:rPr>
              <a:t> к </a:t>
            </a:r>
            <a:r>
              <a:rPr lang="ru-RU" sz="2800" dirty="0" smtClean="0">
                <a:latin typeface="Monotype Corsiva" pitchFamily="66" charset="0"/>
              </a:rPr>
              <a:t>обучению</a:t>
            </a:r>
            <a:r>
              <a:rPr lang="uk-UA" sz="2800" dirty="0" smtClean="0">
                <a:latin typeface="Monotype Corsiva" pitchFamily="66" charset="0"/>
              </a:rPr>
              <a:t>.</a:t>
            </a:r>
            <a:endParaRPr lang="ru-RU" sz="2800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1000108"/>
            <a:ext cx="7372376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Задачи</a:t>
            </a:r>
            <a:r>
              <a:rPr lang="en-US" sz="5400" dirty="0" smtClean="0">
                <a:latin typeface="Monotype Corsiva" pitchFamily="66" charset="0"/>
              </a:rPr>
              <a:t>:</a:t>
            </a:r>
            <a:endParaRPr lang="ru-RU" sz="5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14400" y="2332037"/>
            <a:ext cx="7762056" cy="520141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uk-UA" sz="4000" dirty="0" smtClean="0">
                <a:latin typeface="Monotype Corsiva" pitchFamily="66" charset="0"/>
              </a:rPr>
              <a:t>1)</a:t>
            </a:r>
            <a:r>
              <a:rPr lang="uk-UA" sz="4000" dirty="0" err="1" smtClean="0">
                <a:latin typeface="Monotype Corsiva" pitchFamily="66" charset="0"/>
              </a:rPr>
              <a:t>Изучение</a:t>
            </a:r>
            <a:r>
              <a:rPr lang="uk-UA" sz="4000" dirty="0" smtClean="0">
                <a:latin typeface="Monotype Corsiva" pitchFamily="66" charset="0"/>
              </a:rPr>
              <a:t> базового компонента </a:t>
            </a:r>
            <a:r>
              <a:rPr lang="uk-UA" sz="4000" dirty="0" err="1" smtClean="0">
                <a:latin typeface="Monotype Corsiva" pitchFamily="66" charset="0"/>
              </a:rPr>
              <a:t>государственных</a:t>
            </a:r>
            <a:r>
              <a:rPr lang="uk-UA" sz="4000" dirty="0" smtClean="0">
                <a:latin typeface="Monotype Corsiva" pitchFamily="66" charset="0"/>
              </a:rPr>
              <a:t> </a:t>
            </a:r>
            <a:r>
              <a:rPr lang="ru-RU" sz="4000" dirty="0" smtClean="0">
                <a:latin typeface="Monotype Corsiva" pitchFamily="66" charset="0"/>
              </a:rPr>
              <a:t>программ</a:t>
            </a:r>
            <a:r>
              <a:rPr lang="uk-UA" sz="4000" dirty="0" smtClean="0">
                <a:latin typeface="Monotype Corsiva" pitchFamily="66" charset="0"/>
              </a:rPr>
              <a:t>.</a:t>
            </a:r>
          </a:p>
          <a:p>
            <a:pPr algn="ctr">
              <a:buNone/>
            </a:pPr>
            <a:r>
              <a:rPr lang="uk-UA" sz="4000" dirty="0" smtClean="0">
                <a:latin typeface="Monotype Corsiva" pitchFamily="66" charset="0"/>
              </a:rPr>
              <a:t>2)</a:t>
            </a:r>
            <a:r>
              <a:rPr lang="uk-UA" sz="4000" dirty="0" err="1" smtClean="0">
                <a:latin typeface="Monotype Corsiva" pitchFamily="66" charset="0"/>
              </a:rPr>
              <a:t>Определение</a:t>
            </a:r>
            <a:r>
              <a:rPr lang="uk-UA" sz="4000" dirty="0" smtClean="0">
                <a:latin typeface="Monotype Corsiva" pitchFamily="66" charset="0"/>
              </a:rPr>
              <a:t> </a:t>
            </a:r>
            <a:r>
              <a:rPr lang="uk-UA" sz="4000" dirty="0" err="1" smtClean="0">
                <a:latin typeface="Monotype Corsiva" pitchFamily="66" charset="0"/>
              </a:rPr>
              <a:t>авторитетных</a:t>
            </a:r>
            <a:r>
              <a:rPr lang="uk-UA" sz="4000" dirty="0" smtClean="0">
                <a:latin typeface="Monotype Corsiva" pitchFamily="66" charset="0"/>
              </a:rPr>
              <a:t> направлений </a:t>
            </a:r>
            <a:r>
              <a:rPr lang="uk-UA" sz="4000" dirty="0" err="1" smtClean="0">
                <a:latin typeface="Monotype Corsiva" pitchFamily="66" charset="0"/>
              </a:rPr>
              <a:t>работы</a:t>
            </a:r>
            <a:r>
              <a:rPr lang="uk-UA" sz="4000" dirty="0" smtClean="0">
                <a:latin typeface="Monotype Corsiva" pitchFamily="66" charset="0"/>
              </a:rPr>
              <a:t>.</a:t>
            </a:r>
          </a:p>
          <a:p>
            <a:pPr algn="ctr">
              <a:buNone/>
            </a:pPr>
            <a:r>
              <a:rPr lang="uk-UA" sz="4000" dirty="0" smtClean="0">
                <a:latin typeface="Monotype Corsiva" pitchFamily="66" charset="0"/>
              </a:rPr>
              <a:t>3)</a:t>
            </a:r>
            <a:r>
              <a:rPr lang="uk-UA" sz="4000" dirty="0" err="1" smtClean="0">
                <a:latin typeface="Monotype Corsiva" pitchFamily="66" charset="0"/>
              </a:rPr>
              <a:t>Целеполагание</a:t>
            </a:r>
            <a:r>
              <a:rPr lang="uk-UA" sz="4000" dirty="0" smtClean="0">
                <a:latin typeface="Monotype Corsiva" pitchFamily="66" charset="0"/>
              </a:rPr>
              <a:t> – </a:t>
            </a:r>
            <a:r>
              <a:rPr lang="uk-UA" sz="4000" dirty="0" err="1" smtClean="0">
                <a:latin typeface="Monotype Corsiva" pitchFamily="66" charset="0"/>
              </a:rPr>
              <a:t>определение</a:t>
            </a:r>
            <a:r>
              <a:rPr lang="uk-UA" sz="4000" dirty="0" smtClean="0">
                <a:latin typeface="Monotype Corsiva" pitchFamily="66" charset="0"/>
              </a:rPr>
              <a:t> </a:t>
            </a:r>
            <a:r>
              <a:rPr lang="uk-UA" sz="4000" dirty="0" err="1" smtClean="0">
                <a:latin typeface="Monotype Corsiva" pitchFamily="66" charset="0"/>
              </a:rPr>
              <a:t>целей</a:t>
            </a:r>
            <a:r>
              <a:rPr lang="uk-UA" sz="4000" dirty="0" smtClean="0">
                <a:latin typeface="Monotype Corsiva" pitchFamily="66" charset="0"/>
              </a:rPr>
              <a:t> и </a:t>
            </a:r>
            <a:r>
              <a:rPr lang="uk-UA" sz="4000" dirty="0" err="1" smtClean="0">
                <a:latin typeface="Monotype Corsiva" pitchFamily="66" charset="0"/>
              </a:rPr>
              <a:t>пути</a:t>
            </a:r>
            <a:r>
              <a:rPr lang="uk-UA" sz="4000" dirty="0" smtClean="0">
                <a:latin typeface="Monotype Corsiva" pitchFamily="66" charset="0"/>
              </a:rPr>
              <a:t> </a:t>
            </a:r>
            <a:r>
              <a:rPr lang="uk-UA" sz="4000" dirty="0" err="1" smtClean="0">
                <a:latin typeface="Monotype Corsiva" pitchFamily="66" charset="0"/>
              </a:rPr>
              <a:t>их</a:t>
            </a:r>
            <a:r>
              <a:rPr lang="uk-UA" sz="4000" dirty="0" smtClean="0">
                <a:latin typeface="Monotype Corsiva" pitchFamily="66" charset="0"/>
              </a:rPr>
              <a:t> </a:t>
            </a:r>
            <a:r>
              <a:rPr lang="uk-UA" sz="4000" dirty="0" err="1" smtClean="0">
                <a:latin typeface="Monotype Corsiva" pitchFamily="66" charset="0"/>
              </a:rPr>
              <a:t>достижения</a:t>
            </a:r>
            <a:endParaRPr lang="uk-UA" sz="4000" dirty="0" smtClean="0">
              <a:latin typeface="Monotype Corsiva" pitchFamily="66" charset="0"/>
            </a:endParaRPr>
          </a:p>
          <a:p>
            <a:pPr algn="ctr">
              <a:buNone/>
            </a:pPr>
            <a:r>
              <a:rPr lang="uk-UA" sz="4000" dirty="0" smtClean="0">
                <a:latin typeface="Monotype Corsiva" pitchFamily="66" charset="0"/>
              </a:rPr>
              <a:t>4)</a:t>
            </a:r>
            <a:r>
              <a:rPr lang="uk-UA" sz="4000" dirty="0" err="1" smtClean="0">
                <a:latin typeface="Monotype Corsiva" pitchFamily="66" charset="0"/>
              </a:rPr>
              <a:t>Разработка</a:t>
            </a:r>
            <a:r>
              <a:rPr lang="uk-UA" sz="4000" dirty="0" smtClean="0">
                <a:latin typeface="Monotype Corsiva" pitchFamily="66" charset="0"/>
              </a:rPr>
              <a:t> </a:t>
            </a:r>
            <a:r>
              <a:rPr lang="uk-UA" sz="4000" dirty="0" err="1" smtClean="0">
                <a:latin typeface="Monotype Corsiva" pitchFamily="66" charset="0"/>
              </a:rPr>
              <a:t>сценария</a:t>
            </a:r>
            <a:endParaRPr lang="ru-RU" sz="4000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75656" y="980728"/>
            <a:ext cx="7239748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err="1" smtClean="0">
                <a:latin typeface="Monotype Corsiva" pitchFamily="66" charset="0"/>
              </a:rPr>
              <a:t>Этапы</a:t>
            </a:r>
            <a:r>
              <a:rPr lang="uk-UA" dirty="0" smtClean="0">
                <a:latin typeface="Monotype Corsiva" pitchFamily="66" charset="0"/>
              </a:rPr>
              <a:t> </a:t>
            </a:r>
            <a:r>
              <a:rPr lang="uk-UA" dirty="0" err="1" smtClean="0">
                <a:latin typeface="Monotype Corsiva" pitchFamily="66" charset="0"/>
              </a:rPr>
              <a:t>реализации</a:t>
            </a:r>
            <a:r>
              <a:rPr lang="uk-UA" dirty="0" smtClean="0">
                <a:latin typeface="Monotype Corsiva" pitchFamily="66" charset="0"/>
              </a:rPr>
              <a:t> </a:t>
            </a:r>
            <a:r>
              <a:rPr lang="ru-RU" dirty="0" smtClean="0">
                <a:latin typeface="Monotype Corsiva" pitchFamily="66" charset="0"/>
              </a:rPr>
              <a:t>театральной</a:t>
            </a:r>
            <a:r>
              <a:rPr lang="uk-UA" dirty="0" smtClean="0">
                <a:latin typeface="Monotype Corsiva" pitchFamily="66" charset="0"/>
              </a:rPr>
              <a:t> </a:t>
            </a:r>
            <a:r>
              <a:rPr lang="uk-UA" dirty="0" err="1" smtClean="0">
                <a:latin typeface="Monotype Corsiva" pitchFamily="66" charset="0"/>
              </a:rPr>
              <a:t>деятельности</a:t>
            </a:r>
            <a:r>
              <a:rPr lang="uk-UA" dirty="0" smtClean="0">
                <a:latin typeface="Monotype Corsiva" pitchFamily="66" charset="0"/>
              </a:rPr>
              <a:t>.</a:t>
            </a:r>
            <a:endParaRPr lang="ru-RU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14400" y="1340768"/>
            <a:ext cx="7762056" cy="551723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uk-UA" sz="4000" dirty="0" smtClean="0">
                <a:latin typeface="Monotype Corsiva" pitchFamily="66" charset="0"/>
              </a:rPr>
              <a:t>5)</a:t>
            </a:r>
            <a:r>
              <a:rPr lang="uk-UA" sz="4000" dirty="0" err="1" smtClean="0">
                <a:latin typeface="Monotype Corsiva" pitchFamily="66" charset="0"/>
              </a:rPr>
              <a:t>Формирование</a:t>
            </a:r>
            <a:r>
              <a:rPr lang="uk-UA" sz="4000" dirty="0" smtClean="0">
                <a:latin typeface="Monotype Corsiva" pitchFamily="66" charset="0"/>
              </a:rPr>
              <a:t> основного и основного </a:t>
            </a:r>
            <a:r>
              <a:rPr lang="uk-UA" sz="4000" dirty="0" err="1" smtClean="0">
                <a:latin typeface="Monotype Corsiva" pitchFamily="66" charset="0"/>
              </a:rPr>
              <a:t>актёрского</a:t>
            </a:r>
            <a:r>
              <a:rPr lang="uk-UA" sz="4000" dirty="0" smtClean="0">
                <a:latin typeface="Monotype Corsiva" pitchFamily="66" charset="0"/>
              </a:rPr>
              <a:t> состава.</a:t>
            </a:r>
          </a:p>
          <a:p>
            <a:pPr algn="ctr">
              <a:buNone/>
            </a:pPr>
            <a:r>
              <a:rPr lang="uk-UA" sz="4000" dirty="0" smtClean="0">
                <a:latin typeface="Monotype Corsiva" pitchFamily="66" charset="0"/>
              </a:rPr>
              <a:t>6)</a:t>
            </a:r>
            <a:r>
              <a:rPr lang="uk-UA" sz="4000" dirty="0" err="1" smtClean="0">
                <a:latin typeface="Monotype Corsiva" pitchFamily="66" charset="0"/>
              </a:rPr>
              <a:t>Работа</a:t>
            </a:r>
            <a:r>
              <a:rPr lang="uk-UA" sz="4000" dirty="0" smtClean="0">
                <a:latin typeface="Monotype Corsiva" pitchFamily="66" charset="0"/>
              </a:rPr>
              <a:t> над спектаклем.</a:t>
            </a:r>
          </a:p>
          <a:p>
            <a:pPr algn="ctr">
              <a:buNone/>
            </a:pPr>
            <a:r>
              <a:rPr lang="uk-UA" sz="4000" dirty="0" smtClean="0">
                <a:latin typeface="Monotype Corsiva" pitchFamily="66" charset="0"/>
              </a:rPr>
              <a:t>7)</a:t>
            </a:r>
            <a:r>
              <a:rPr lang="uk-UA" sz="4000" dirty="0" err="1" smtClean="0">
                <a:latin typeface="Monotype Corsiva" pitchFamily="66" charset="0"/>
              </a:rPr>
              <a:t>Контрольный</a:t>
            </a:r>
            <a:r>
              <a:rPr lang="uk-UA" sz="4000" dirty="0" smtClean="0">
                <a:latin typeface="Monotype Corsiva" pitchFamily="66" charset="0"/>
              </a:rPr>
              <a:t> </a:t>
            </a:r>
            <a:r>
              <a:rPr lang="uk-UA" sz="4000" dirty="0" err="1" smtClean="0">
                <a:latin typeface="Monotype Corsiva" pitchFamily="66" charset="0"/>
              </a:rPr>
              <a:t>этап-премьера</a:t>
            </a:r>
            <a:r>
              <a:rPr lang="uk-UA" sz="4000" dirty="0" smtClean="0">
                <a:latin typeface="Monotype Corsiva" pitchFamily="66" charset="0"/>
              </a:rPr>
              <a:t> </a:t>
            </a:r>
            <a:r>
              <a:rPr lang="uk-UA" sz="4000" dirty="0" err="1" smtClean="0">
                <a:latin typeface="Monotype Corsiva" pitchFamily="66" charset="0"/>
              </a:rPr>
              <a:t>спектакля</a:t>
            </a:r>
            <a:r>
              <a:rPr lang="uk-UA" sz="4000" dirty="0" smtClean="0">
                <a:latin typeface="Monotype Corsiva" pitchFamily="66" charset="0"/>
              </a:rPr>
              <a:t>.</a:t>
            </a:r>
          </a:p>
          <a:p>
            <a:pPr algn="ctr">
              <a:buNone/>
            </a:pPr>
            <a:r>
              <a:rPr lang="uk-UA" sz="4000" dirty="0" smtClean="0">
                <a:latin typeface="Monotype Corsiva" pitchFamily="66" charset="0"/>
              </a:rPr>
              <a:t>8)</a:t>
            </a:r>
            <a:r>
              <a:rPr lang="uk-UA" sz="4000" dirty="0" err="1" smtClean="0">
                <a:latin typeface="Monotype Corsiva" pitchFamily="66" charset="0"/>
              </a:rPr>
              <a:t>Этап</a:t>
            </a:r>
            <a:r>
              <a:rPr lang="uk-UA" sz="4000" dirty="0" smtClean="0">
                <a:latin typeface="Monotype Corsiva" pitchFamily="66" charset="0"/>
              </a:rPr>
              <a:t> </a:t>
            </a:r>
            <a:r>
              <a:rPr lang="uk-UA" sz="4000" dirty="0" err="1" smtClean="0">
                <a:latin typeface="Monotype Corsiva" pitchFamily="66" charset="0"/>
              </a:rPr>
              <a:t>коректеровки</a:t>
            </a:r>
            <a:r>
              <a:rPr lang="uk-UA" sz="4000" dirty="0" smtClean="0">
                <a:latin typeface="Monotype Corsiva" pitchFamily="66" charset="0"/>
              </a:rPr>
              <a:t> и </a:t>
            </a:r>
            <a:r>
              <a:rPr lang="uk-UA" sz="4000" dirty="0" err="1" smtClean="0">
                <a:latin typeface="Monotype Corsiva" pitchFamily="66" charset="0"/>
              </a:rPr>
              <a:t>подведения</a:t>
            </a:r>
            <a:r>
              <a:rPr lang="uk-UA" sz="4000" dirty="0" smtClean="0">
                <a:latin typeface="Monotype Corsiva" pitchFamily="66" charset="0"/>
              </a:rPr>
              <a:t> </a:t>
            </a:r>
            <a:r>
              <a:rPr lang="uk-UA" sz="4000" dirty="0" err="1" smtClean="0">
                <a:latin typeface="Monotype Corsiva" pitchFamily="66" charset="0"/>
              </a:rPr>
              <a:t>итогов</a:t>
            </a:r>
            <a:r>
              <a:rPr lang="uk-UA" sz="4000" dirty="0" smtClean="0">
                <a:latin typeface="Monotype Corsiva" pitchFamily="66" charset="0"/>
              </a:rPr>
              <a:t>.</a:t>
            </a:r>
          </a:p>
          <a:p>
            <a:pPr algn="ctr">
              <a:buNone/>
            </a:pPr>
            <a:r>
              <a:rPr lang="uk-UA" sz="4000" dirty="0" smtClean="0">
                <a:latin typeface="Monotype Corsiva" pitchFamily="66" charset="0"/>
              </a:rPr>
              <a:t>9)</a:t>
            </a:r>
            <a:r>
              <a:rPr lang="uk-UA" sz="4000" dirty="0" err="1" smtClean="0">
                <a:latin typeface="Monotype Corsiva" pitchFamily="66" charset="0"/>
              </a:rPr>
              <a:t>Обобщение</a:t>
            </a:r>
            <a:r>
              <a:rPr lang="uk-UA" sz="4000" dirty="0" smtClean="0">
                <a:latin typeface="Monotype Corsiva" pitchFamily="66" charset="0"/>
              </a:rPr>
              <a:t> </a:t>
            </a:r>
            <a:r>
              <a:rPr lang="uk-UA" sz="4000" dirty="0" err="1" smtClean="0">
                <a:latin typeface="Monotype Corsiva" pitchFamily="66" charset="0"/>
              </a:rPr>
              <a:t>накопленного</a:t>
            </a:r>
            <a:r>
              <a:rPr lang="uk-UA" sz="4000" dirty="0" smtClean="0">
                <a:latin typeface="Monotype Corsiva" pitchFamily="66" charset="0"/>
              </a:rPr>
              <a:t> </a:t>
            </a:r>
            <a:r>
              <a:rPr lang="uk-UA" sz="4000" dirty="0" err="1" smtClean="0">
                <a:latin typeface="Monotype Corsiva" pitchFamily="66" charset="0"/>
              </a:rPr>
              <a:t>опыта</a:t>
            </a:r>
            <a:r>
              <a:rPr lang="uk-UA" sz="4000" dirty="0" smtClean="0">
                <a:latin typeface="Monotype Corsiva" pitchFamily="66" charset="0"/>
              </a:rPr>
              <a:t>.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14400" y="2996952"/>
            <a:ext cx="7185992" cy="3361006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>
                <a:latin typeface="Monotype Corsiva" pitchFamily="66" charset="0"/>
              </a:rPr>
              <a:t>Спектакль - </a:t>
            </a:r>
            <a:r>
              <a:rPr lang="en-US" sz="2800" dirty="0" smtClean="0">
                <a:latin typeface="Monotype Corsiva" pitchFamily="66" charset="0"/>
              </a:rPr>
              <a:t>&lt;&lt;</a:t>
            </a:r>
            <a:r>
              <a:rPr lang="ru-RU" sz="2800" dirty="0" smtClean="0">
                <a:latin typeface="Monotype Corsiva" pitchFamily="66" charset="0"/>
              </a:rPr>
              <a:t>Алиса в стане чудес</a:t>
            </a:r>
            <a:r>
              <a:rPr lang="en-US" sz="2800" dirty="0" smtClean="0">
                <a:latin typeface="Monotype Corsiva" pitchFamily="66" charset="0"/>
              </a:rPr>
              <a:t>&gt;&gt;-</a:t>
            </a:r>
            <a:r>
              <a:rPr lang="ru-RU" sz="2800" dirty="0" smtClean="0">
                <a:latin typeface="Monotype Corsiva" pitchFamily="66" charset="0"/>
              </a:rPr>
              <a:t> открытое мероприятие в 6 классах.</a:t>
            </a:r>
          </a:p>
          <a:p>
            <a:pPr algn="ctr">
              <a:buNone/>
            </a:pPr>
            <a:r>
              <a:rPr lang="ru-RU" sz="2800" dirty="0" smtClean="0">
                <a:latin typeface="Monotype Corsiva" pitchFamily="66" charset="0"/>
              </a:rPr>
              <a:t>Спектакль-</a:t>
            </a:r>
            <a:r>
              <a:rPr lang="en-US" sz="2800" dirty="0" smtClean="0">
                <a:latin typeface="Monotype Corsiva" pitchFamily="66" charset="0"/>
              </a:rPr>
              <a:t>&lt;&lt;</a:t>
            </a:r>
            <a:r>
              <a:rPr lang="ru-RU" sz="2800" dirty="0" smtClean="0">
                <a:latin typeface="Monotype Corsiva" pitchFamily="66" charset="0"/>
              </a:rPr>
              <a:t>Питер Пен</a:t>
            </a:r>
            <a:r>
              <a:rPr lang="en-US" sz="2800" dirty="0" smtClean="0">
                <a:latin typeface="Monotype Corsiva" pitchFamily="66" charset="0"/>
              </a:rPr>
              <a:t>&gt;&gt;-</a:t>
            </a:r>
            <a:r>
              <a:rPr lang="ru-RU" sz="2800" dirty="0" smtClean="0">
                <a:latin typeface="Monotype Corsiva" pitchFamily="66" charset="0"/>
              </a:rPr>
              <a:t> открытое мероприятие в 7а классе.</a:t>
            </a:r>
          </a:p>
          <a:p>
            <a:pPr algn="ctr">
              <a:buNone/>
            </a:pPr>
            <a:r>
              <a:rPr lang="ru-RU" sz="2800" dirty="0" smtClean="0">
                <a:latin typeface="Monotype Corsiva" pitchFamily="66" charset="0"/>
              </a:rPr>
              <a:t>Сцены из спектакля –</a:t>
            </a:r>
            <a:r>
              <a:rPr lang="en-US" sz="2800" dirty="0" smtClean="0">
                <a:latin typeface="Monotype Corsiva" pitchFamily="66" charset="0"/>
              </a:rPr>
              <a:t> &lt;&lt;</a:t>
            </a:r>
            <a:r>
              <a:rPr lang="uk-UA" sz="2800" dirty="0" err="1" smtClean="0">
                <a:latin typeface="Monotype Corsiva" pitchFamily="66" charset="0"/>
              </a:rPr>
              <a:t>Кентервильское</a:t>
            </a:r>
            <a:r>
              <a:rPr lang="uk-UA" sz="2800" dirty="0" smtClean="0">
                <a:latin typeface="Monotype Corsiva" pitchFamily="66" charset="0"/>
              </a:rPr>
              <a:t> </a:t>
            </a:r>
            <a:r>
              <a:rPr lang="uk-UA" sz="2800" dirty="0" err="1" smtClean="0">
                <a:latin typeface="Monotype Corsiva" pitchFamily="66" charset="0"/>
              </a:rPr>
              <a:t>приведение</a:t>
            </a:r>
            <a:r>
              <a:rPr lang="en-US" sz="2800" dirty="0" smtClean="0">
                <a:latin typeface="Monotype Corsiva" pitchFamily="66" charset="0"/>
              </a:rPr>
              <a:t>&gt;&gt;</a:t>
            </a:r>
            <a:r>
              <a:rPr lang="uk-UA" sz="2800" dirty="0" smtClean="0">
                <a:latin typeface="Monotype Corsiva" pitchFamily="66" charset="0"/>
              </a:rPr>
              <a:t>- </a:t>
            </a:r>
            <a:r>
              <a:rPr lang="uk-UA" sz="2800" dirty="0" err="1" smtClean="0">
                <a:latin typeface="Monotype Corsiva" pitchFamily="66" charset="0"/>
              </a:rPr>
              <a:t>открытый</a:t>
            </a:r>
            <a:r>
              <a:rPr lang="uk-UA" sz="2800" dirty="0" smtClean="0">
                <a:latin typeface="Monotype Corsiva" pitchFamily="66" charset="0"/>
              </a:rPr>
              <a:t> урок в 8а </a:t>
            </a:r>
            <a:r>
              <a:rPr lang="uk-UA" sz="2800" dirty="0" err="1" smtClean="0">
                <a:latin typeface="Monotype Corsiva" pitchFamily="66" charset="0"/>
              </a:rPr>
              <a:t>классе</a:t>
            </a:r>
            <a:r>
              <a:rPr lang="uk-UA" sz="2800" dirty="0" smtClean="0">
                <a:latin typeface="Monotype Corsiva" pitchFamily="66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1214422"/>
            <a:ext cx="7229500" cy="1643074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4000" dirty="0" smtClean="0">
                <a:latin typeface="Monotype Corsiva" pitchFamily="66" charset="0"/>
              </a:rPr>
              <a:t>Примеры мероприятий и открытых уроков с использованием театральной деятельности</a:t>
            </a:r>
            <a:r>
              <a:rPr lang="en-US" sz="4000" dirty="0" smtClean="0">
                <a:latin typeface="Monotype Corsiva" pitchFamily="66" charset="0"/>
              </a:rPr>
              <a:t>:</a:t>
            </a:r>
            <a:endParaRPr lang="ru-RU" sz="40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0" y="836712"/>
            <a:ext cx="7672936" cy="6237312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Спектакль-(Джек и бобовое </a:t>
            </a:r>
            <a:r>
              <a:rPr lang="ru-RU" dirty="0" err="1" smtClean="0">
                <a:latin typeface="Monotype Corsiva" pitchFamily="66" charset="0"/>
              </a:rPr>
              <a:t>зёрношко</a:t>
            </a:r>
            <a:r>
              <a:rPr lang="ru-RU" dirty="0" smtClean="0">
                <a:latin typeface="Monotype Corsiva" pitchFamily="66" charset="0"/>
              </a:rPr>
              <a:t>)и (Золушка)- открытое мероприятие (В гостях у сказки)-в 5а и 5в.</a:t>
            </a:r>
          </a:p>
          <a:p>
            <a:pPr algn="ctr">
              <a:buNone/>
            </a:pPr>
            <a:r>
              <a:rPr lang="ru-RU" dirty="0" smtClean="0">
                <a:latin typeface="Monotype Corsiva" pitchFamily="66" charset="0"/>
              </a:rPr>
              <a:t>Спектакли кукольного театра-(Маша и три медведя)</a:t>
            </a:r>
            <a:r>
              <a:rPr lang="en-US" dirty="0" smtClean="0">
                <a:latin typeface="Monotype Corsiva" pitchFamily="66" charset="0"/>
              </a:rPr>
              <a:t>,)</a:t>
            </a:r>
            <a:r>
              <a:rPr lang="uk-UA" dirty="0" smtClean="0">
                <a:latin typeface="Monotype Corsiva" pitchFamily="66" charset="0"/>
              </a:rPr>
              <a:t>Лиса и </a:t>
            </a:r>
            <a:r>
              <a:rPr lang="uk-UA" dirty="0" err="1" smtClean="0">
                <a:latin typeface="Monotype Corsiva" pitchFamily="66" charset="0"/>
              </a:rPr>
              <a:t>журавль</a:t>
            </a:r>
            <a:r>
              <a:rPr lang="uk-UA" dirty="0" smtClean="0">
                <a:latin typeface="Monotype Corsiva" pitchFamily="66" charset="0"/>
              </a:rPr>
              <a:t>)</a:t>
            </a:r>
            <a:r>
              <a:rPr lang="en-US" dirty="0" smtClean="0">
                <a:latin typeface="Monotype Corsiva" pitchFamily="66" charset="0"/>
              </a:rPr>
              <a:t>,&lt;&lt;</a:t>
            </a:r>
            <a:r>
              <a:rPr lang="uk-UA" dirty="0" err="1" smtClean="0">
                <a:latin typeface="Monotype Corsiva" pitchFamily="66" charset="0"/>
              </a:rPr>
              <a:t>Репка</a:t>
            </a:r>
            <a:r>
              <a:rPr lang="uk-UA" dirty="0" smtClean="0">
                <a:latin typeface="Monotype Corsiva" pitchFamily="66" charset="0"/>
              </a:rPr>
              <a:t> и </a:t>
            </a:r>
            <a:r>
              <a:rPr lang="uk-UA" dirty="0" err="1" smtClean="0">
                <a:latin typeface="Monotype Corsiva" pitchFamily="66" charset="0"/>
              </a:rPr>
              <a:t>другие-английский</a:t>
            </a:r>
            <a:r>
              <a:rPr lang="uk-UA" dirty="0" smtClean="0">
                <a:latin typeface="Monotype Corsiva" pitchFamily="66" charset="0"/>
              </a:rPr>
              <a:t> клуб </a:t>
            </a:r>
            <a:r>
              <a:rPr lang="en-US" dirty="0" smtClean="0">
                <a:latin typeface="Monotype Corsiva" pitchFamily="66" charset="0"/>
              </a:rPr>
              <a:t>BIG BEN</a:t>
            </a:r>
            <a:r>
              <a:rPr lang="es-ES" dirty="0" smtClean="0">
                <a:latin typeface="Monotype Corsiva" pitchFamily="66" charset="0"/>
              </a:rPr>
              <a:t>.</a:t>
            </a:r>
          </a:p>
          <a:p>
            <a:pPr algn="ctr">
              <a:buNone/>
            </a:pPr>
            <a:r>
              <a:rPr lang="uk-UA" dirty="0" err="1" smtClean="0">
                <a:latin typeface="Monotype Corsiva" pitchFamily="66" charset="0"/>
              </a:rPr>
              <a:t>Спектакль-</a:t>
            </a:r>
            <a:r>
              <a:rPr lang="uk-UA" dirty="0" smtClean="0">
                <a:latin typeface="Monotype Corsiva" pitchFamily="66" charset="0"/>
              </a:rPr>
              <a:t>(</a:t>
            </a:r>
            <a:r>
              <a:rPr lang="uk-UA" dirty="0" err="1" smtClean="0">
                <a:latin typeface="Monotype Corsiva" pitchFamily="66" charset="0"/>
              </a:rPr>
              <a:t>Радриго</a:t>
            </a:r>
            <a:r>
              <a:rPr lang="uk-UA" dirty="0" smtClean="0">
                <a:latin typeface="Monotype Corsiva" pitchFamily="66" charset="0"/>
              </a:rPr>
              <a:t> </a:t>
            </a:r>
            <a:r>
              <a:rPr lang="uk-UA" dirty="0" err="1" smtClean="0">
                <a:latin typeface="Monotype Corsiva" pitchFamily="66" charset="0"/>
              </a:rPr>
              <a:t>из</a:t>
            </a:r>
            <a:r>
              <a:rPr lang="uk-UA" dirty="0" smtClean="0">
                <a:latin typeface="Monotype Corsiva" pitchFamily="66" charset="0"/>
              </a:rPr>
              <a:t> </a:t>
            </a:r>
            <a:r>
              <a:rPr lang="uk-UA" dirty="0" err="1" smtClean="0">
                <a:latin typeface="Monotype Corsiva" pitchFamily="66" charset="0"/>
              </a:rPr>
              <a:t>Бразилии</a:t>
            </a:r>
            <a:r>
              <a:rPr lang="uk-UA" dirty="0" smtClean="0">
                <a:latin typeface="Monotype Corsiva" pitchFamily="66" charset="0"/>
              </a:rPr>
              <a:t>)- в рамках </a:t>
            </a:r>
            <a:r>
              <a:rPr lang="uk-UA" dirty="0" err="1" smtClean="0">
                <a:latin typeface="Monotype Corsiva" pitchFamily="66" charset="0"/>
              </a:rPr>
              <a:t>открытого</a:t>
            </a:r>
            <a:r>
              <a:rPr lang="uk-UA" dirty="0" smtClean="0">
                <a:latin typeface="Monotype Corsiva" pitchFamily="66" charset="0"/>
              </a:rPr>
              <a:t> </a:t>
            </a:r>
            <a:r>
              <a:rPr lang="uk-UA" dirty="0" err="1" smtClean="0">
                <a:latin typeface="Monotype Corsiva" pitchFamily="66" charset="0"/>
              </a:rPr>
              <a:t>мероприятия</a:t>
            </a:r>
            <a:r>
              <a:rPr lang="uk-UA" dirty="0" smtClean="0">
                <a:latin typeface="Monotype Corsiva" pitchFamily="66" charset="0"/>
              </a:rPr>
              <a:t> ( Мир чудес) в 5в </a:t>
            </a:r>
            <a:r>
              <a:rPr lang="uk-UA" dirty="0" err="1" smtClean="0">
                <a:latin typeface="Monotype Corsiva" pitchFamily="66" charset="0"/>
              </a:rPr>
              <a:t>классе</a:t>
            </a:r>
            <a:r>
              <a:rPr lang="uk-UA" dirty="0" smtClean="0">
                <a:latin typeface="Monotype Corsiva" pitchFamily="66" charset="0"/>
              </a:rPr>
              <a:t>.</a:t>
            </a:r>
            <a:endParaRPr lang="ru-RU" dirty="0" smtClean="0">
              <a:latin typeface="Monotype Corsiva" pitchFamily="66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914400" y="2332037"/>
            <a:ext cx="7618040" cy="4841379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dirty="0" smtClean="0"/>
              <a:t> </a:t>
            </a:r>
            <a:r>
              <a:rPr lang="ru-RU" sz="3500" dirty="0" smtClean="0">
                <a:latin typeface="Monotype Corsiva" pitchFamily="66" charset="0"/>
              </a:rPr>
              <a:t>Использование театральной деятельности на уроках английского языка и внеклассных мероприятиях позволяет сформировать у учащихся  способность участвовать в диалоге культур и использовать  иностранный язык для углубления своих знаний в различных областях. Таким образом, значение театральной деятельности  велико как в плане общего развития личности, так и в плане обучения языку.</a:t>
            </a:r>
          </a:p>
          <a:p>
            <a:pPr algn="ctr">
              <a:buNone/>
            </a:pPr>
            <a:r>
              <a:rPr lang="ru-RU" sz="3500" dirty="0" smtClean="0">
                <a:latin typeface="Monotype Corsiva" pitchFamily="66" charset="0"/>
              </a:rPr>
              <a:t>                                 </a:t>
            </a:r>
            <a:endParaRPr lang="ru-RU" sz="3500" dirty="0">
              <a:latin typeface="Monotype Corsiva" pitchFamily="66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980728"/>
            <a:ext cx="7618040" cy="1143000"/>
          </a:xfr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5400" dirty="0" smtClean="0">
                <a:latin typeface="Monotype Corsiva" pitchFamily="66" charset="0"/>
              </a:rPr>
              <a:t>Заключение </a:t>
            </a:r>
            <a:r>
              <a:rPr lang="en-US" sz="5400" dirty="0" smtClean="0">
                <a:latin typeface="Monotype Corsiva" pitchFamily="66" charset="0"/>
              </a:rPr>
              <a:t>:</a:t>
            </a:r>
            <a:endParaRPr lang="ru-RU" sz="5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242541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TS102425414</Template>
  <TotalTime>119</TotalTime>
  <Words>330</Words>
  <Application>Microsoft Office PowerPoint</Application>
  <PresentationFormat>Экран (4:3)</PresentationFormat>
  <Paragraphs>35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TS102425414</vt:lpstr>
      <vt:lpstr>Вся жизнь - театр,  а люди в нем - актеры</vt:lpstr>
      <vt:lpstr>Развитие коммуникативных речевых компетенций с  использованием театральной  деятельности на уроках английского языка и внеклассных мероприятиях</vt:lpstr>
      <vt:lpstr> Цели :</vt:lpstr>
      <vt:lpstr>Задачи:</vt:lpstr>
      <vt:lpstr>Этапы реализации театральной деятельности.</vt:lpstr>
      <vt:lpstr>Слайд 6</vt:lpstr>
      <vt:lpstr>Примеры мероприятий и открытых уроков с использованием театральной деятельности:</vt:lpstr>
      <vt:lpstr>Слайд 8</vt:lpstr>
      <vt:lpstr>Заключение :</vt:lpstr>
      <vt:lpstr>Сайты дополнительной информации: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Вся жизнь - театр, а люди в нем - актеры</dc:title>
  <dc:creator>CAB302</dc:creator>
  <cp:lastModifiedBy>user</cp:lastModifiedBy>
  <cp:revision>19</cp:revision>
  <dcterms:created xsi:type="dcterms:W3CDTF">2005-12-31T23:07:31Z</dcterms:created>
  <dcterms:modified xsi:type="dcterms:W3CDTF">2013-12-15T16:53:28Z</dcterms:modified>
</cp:coreProperties>
</file>